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04D01-BE24-4786-8DA0-89B71E1386D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106DF-4940-472F-9F54-90FDF4C1C47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Improved production </a:t>
          </a:r>
          <a:r>
            <a:rPr lang="en-US" sz="1600" dirty="0" smtClean="0"/>
            <a:t>planning and scheduling</a:t>
          </a:r>
          <a:endParaRPr lang="en-US" sz="1600" dirty="0"/>
        </a:p>
      </dgm:t>
    </dgm:pt>
    <dgm:pt modelId="{7A83474D-8D0B-4AC6-91B8-CFAB95318872}" type="parTrans" cxnId="{7167DE61-C5D6-4D0F-8921-88C305EC948C}">
      <dgm:prSet/>
      <dgm:spPr/>
      <dgm:t>
        <a:bodyPr/>
        <a:lstStyle/>
        <a:p>
          <a:endParaRPr lang="en-US"/>
        </a:p>
      </dgm:t>
    </dgm:pt>
    <dgm:pt modelId="{391CA52F-9DFD-4ADF-AE4A-BBF5A0B8CBEC}" type="sibTrans" cxnId="{7167DE61-C5D6-4D0F-8921-88C305EC948C}">
      <dgm:prSet/>
      <dgm:spPr/>
      <dgm:t>
        <a:bodyPr/>
        <a:lstStyle/>
        <a:p>
          <a:endParaRPr lang="en-US"/>
        </a:p>
      </dgm:t>
    </dgm:pt>
    <dgm:pt modelId="{5E520B5C-147F-481B-AB78-45AF6497FD4B}">
      <dgm:prSet/>
      <dgm:spPr/>
      <dgm:t>
        <a:bodyPr/>
        <a:lstStyle/>
        <a:p>
          <a:endParaRPr lang="en-US" dirty="0"/>
        </a:p>
      </dgm:t>
    </dgm:pt>
    <dgm:pt modelId="{EC5CCC6A-3B57-4EA0-B28C-EE29D77FAF88}" type="parTrans" cxnId="{763D7217-0296-478E-B0C9-2A7AA7D467BD}">
      <dgm:prSet/>
      <dgm:spPr/>
      <dgm:t>
        <a:bodyPr/>
        <a:lstStyle/>
        <a:p>
          <a:endParaRPr lang="en-US"/>
        </a:p>
      </dgm:t>
    </dgm:pt>
    <dgm:pt modelId="{E997AF6A-32C7-4243-AC24-084EE126448E}" type="sibTrans" cxnId="{763D7217-0296-478E-B0C9-2A7AA7D467BD}">
      <dgm:prSet/>
      <dgm:spPr/>
      <dgm:t>
        <a:bodyPr/>
        <a:lstStyle/>
        <a:p>
          <a:endParaRPr lang="en-US"/>
        </a:p>
      </dgm:t>
    </dgm:pt>
    <dgm:pt modelId="{21FF0096-6FBB-4DEB-926B-56C8B07CF113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u="none" dirty="0" smtClean="0"/>
            <a:t>Focus on </a:t>
          </a:r>
          <a:r>
            <a:rPr lang="en-US" sz="1600" b="1" u="none" dirty="0" smtClean="0"/>
            <a:t>Time assessment and management</a:t>
          </a:r>
          <a:endParaRPr lang="en-US" sz="1600" u="none" dirty="0"/>
        </a:p>
      </dgm:t>
    </dgm:pt>
    <dgm:pt modelId="{C678F3FD-FD78-49D5-8F66-64360A132C57}" type="parTrans" cxnId="{86FB34FD-DCF5-4988-B304-475D7CBC2B4B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8848D24A-8C92-4ED8-BC0F-7B2241EDFBB1}" type="sibTrans" cxnId="{86FB34FD-DCF5-4988-B304-475D7CBC2B4B}">
      <dgm:prSet custScaleX="89459" custScaleY="109338"/>
      <dgm:spPr/>
      <dgm:t>
        <a:bodyPr/>
        <a:lstStyle/>
        <a:p>
          <a:endParaRPr lang="en-US"/>
        </a:p>
      </dgm:t>
    </dgm:pt>
    <dgm:pt modelId="{49EE247D-9352-4983-B730-B203F4C1AA70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Work Measurement  </a:t>
          </a:r>
          <a:endParaRPr lang="en-US" sz="1600" dirty="0">
            <a:solidFill>
              <a:schemeClr val="bg1"/>
            </a:solidFill>
          </a:endParaRPr>
        </a:p>
      </dgm:t>
    </dgm:pt>
    <dgm:pt modelId="{5223D8EF-60E8-4A12-A67E-09775AB01E40}" type="parTrans" cxnId="{BA63A2E4-85E9-43C4-AAEC-32ECE8670959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DEFA7E2E-B0B2-4E7C-B9BB-13CD3C1A68BF}" type="sibTrans" cxnId="{BA63A2E4-85E9-43C4-AAEC-32ECE8670959}">
      <dgm:prSet/>
      <dgm:spPr/>
      <dgm:t>
        <a:bodyPr/>
        <a:lstStyle/>
        <a:p>
          <a:endParaRPr lang="en-US"/>
        </a:p>
      </dgm:t>
    </dgm:pt>
    <dgm:pt modelId="{CC5CA6DC-BA71-473D-B26B-DCD550A3B322}">
      <dgm:prSet custT="1"/>
      <dgm:spPr>
        <a:solidFill>
          <a:schemeClr val="bg2"/>
        </a:solidFill>
      </dgm:spPr>
      <dgm:t>
        <a:bodyPr/>
        <a:lstStyle/>
        <a:p>
          <a:r>
            <a:rPr lang="en-US" sz="1600" dirty="0" smtClean="0">
              <a:latin typeface="+mn-lt"/>
            </a:rPr>
            <a:t>Lean Six Sigma application   </a:t>
          </a:r>
          <a:endParaRPr lang="en-US" sz="1600" dirty="0">
            <a:latin typeface="+mn-lt"/>
          </a:endParaRPr>
        </a:p>
      </dgm:t>
    </dgm:pt>
    <dgm:pt modelId="{0AFC6A9F-8B7F-446E-AF8A-5A241331CF62}" type="parTrans" cxnId="{40BB6AA1-9D25-4280-94C4-1C419F8FD09B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86CE67EE-E825-4DEE-BF7C-39EEDE5BEDFD}" type="sibTrans" cxnId="{40BB6AA1-9D25-4280-94C4-1C419F8FD09B}">
      <dgm:prSet/>
      <dgm:spPr/>
      <dgm:t>
        <a:bodyPr/>
        <a:lstStyle/>
        <a:p>
          <a:endParaRPr lang="en-US"/>
        </a:p>
      </dgm:t>
    </dgm:pt>
    <dgm:pt modelId="{7B2CD341-E2CC-465F-B340-2ACCE8EF24C2}">
      <dgm:prSet/>
      <dgm:spPr/>
      <dgm:t>
        <a:bodyPr/>
        <a:lstStyle/>
        <a:p>
          <a:endParaRPr lang="en-US"/>
        </a:p>
      </dgm:t>
    </dgm:pt>
    <dgm:pt modelId="{8F614567-B975-43DD-A878-B189E513306A}" type="parTrans" cxnId="{FD5530D8-69DD-4624-B45F-C02C05697097}">
      <dgm:prSet/>
      <dgm:spPr/>
      <dgm:t>
        <a:bodyPr/>
        <a:lstStyle/>
        <a:p>
          <a:endParaRPr lang="en-US"/>
        </a:p>
      </dgm:t>
    </dgm:pt>
    <dgm:pt modelId="{B4450CFD-FFAC-4E04-BDFD-86CC10893E32}" type="sibTrans" cxnId="{FD5530D8-69DD-4624-B45F-C02C05697097}">
      <dgm:prSet/>
      <dgm:spPr/>
      <dgm:t>
        <a:bodyPr/>
        <a:lstStyle/>
        <a:p>
          <a:endParaRPr lang="en-US"/>
        </a:p>
      </dgm:t>
    </dgm:pt>
    <dgm:pt modelId="{39D6C8A2-35DA-4E8E-979F-D69C6FA4F3B1}">
      <dgm:prSet phldrT="[Text]"/>
      <dgm:spPr/>
      <dgm:t>
        <a:bodyPr/>
        <a:lstStyle/>
        <a:p>
          <a:endParaRPr lang="en-US" dirty="0"/>
        </a:p>
      </dgm:t>
    </dgm:pt>
    <dgm:pt modelId="{33F298F5-5BF6-4F1B-A90A-297754E1E601}" type="parTrans" cxnId="{A6FC4F0D-65F8-4B65-8357-2AE5B5729CBC}">
      <dgm:prSet/>
      <dgm:spPr/>
      <dgm:t>
        <a:bodyPr/>
        <a:lstStyle/>
        <a:p>
          <a:endParaRPr lang="en-US"/>
        </a:p>
      </dgm:t>
    </dgm:pt>
    <dgm:pt modelId="{349B75F2-BF59-4FC4-B47D-0CCEEBC82EED}" type="sibTrans" cxnId="{A6FC4F0D-65F8-4B65-8357-2AE5B5729CBC}">
      <dgm:prSet/>
      <dgm:spPr/>
      <dgm:t>
        <a:bodyPr/>
        <a:lstStyle/>
        <a:p>
          <a:endParaRPr lang="en-US"/>
        </a:p>
      </dgm:t>
    </dgm:pt>
    <dgm:pt modelId="{A9E2CA7A-12F0-4EAF-956E-48BC2AA824C3}" type="pres">
      <dgm:prSet presAssocID="{68804D01-BE24-4786-8DA0-89B71E1386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7E58F7-31EA-46A0-9CD1-81736246CE4C}" type="pres">
      <dgm:prSet presAssocID="{5EB106DF-4940-472F-9F54-90FDF4C1C472}" presName="centerShape" presStyleLbl="node0" presStyleIdx="0" presStyleCnt="1"/>
      <dgm:spPr/>
      <dgm:t>
        <a:bodyPr/>
        <a:lstStyle/>
        <a:p>
          <a:endParaRPr lang="en-US"/>
        </a:p>
      </dgm:t>
    </dgm:pt>
    <dgm:pt modelId="{7FD5D0A1-EE97-4B13-A0B7-10643952C62A}" type="pres">
      <dgm:prSet presAssocID="{C678F3FD-FD78-49D5-8F66-64360A132C5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CFFFB19-F049-4A00-986A-09B24B0CAAE7}" type="pres">
      <dgm:prSet presAssocID="{21FF0096-6FBB-4DEB-926B-56C8B07CF1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DC64-CCCB-40AF-8FA9-F158376E23EC}" type="pres">
      <dgm:prSet presAssocID="{0AFC6A9F-8B7F-446E-AF8A-5A241331CF6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54B61A4-685C-4084-81DB-C596D3F5878F}" type="pres">
      <dgm:prSet presAssocID="{CC5CA6DC-BA71-473D-B26B-DCD550A3B3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8C6F7-1AC0-4453-A355-A65B53B4B0AF}" type="pres">
      <dgm:prSet presAssocID="{5223D8EF-60E8-4A12-A67E-09775AB01E40}" presName="parTrans" presStyleLbl="bgSibTrans2D1" presStyleIdx="2" presStyleCnt="3" custScaleX="85544" custLinFactNeighborX="-5367" custLinFactNeighborY="27548"/>
      <dgm:spPr/>
      <dgm:t>
        <a:bodyPr/>
        <a:lstStyle/>
        <a:p>
          <a:endParaRPr lang="en-US"/>
        </a:p>
      </dgm:t>
    </dgm:pt>
    <dgm:pt modelId="{E3EB76DE-670E-4198-B2F4-1382D3A412F0}" type="pres">
      <dgm:prSet presAssocID="{49EE247D-9352-4983-B730-B203F4C1AA70}" presName="node" presStyleLbl="node1" presStyleIdx="2" presStyleCnt="3" custScaleX="96259" custRadScaleRad="101158" custRadScaleInc="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A9941-12DA-4387-8B7D-5B11B0D6C515}" type="presOf" srcId="{68804D01-BE24-4786-8DA0-89B71E1386D8}" destId="{A9E2CA7A-12F0-4EAF-956E-48BC2AA824C3}" srcOrd="0" destOrd="0" presId="urn:microsoft.com/office/officeart/2005/8/layout/radial4"/>
    <dgm:cxn modelId="{763D7217-0296-478E-B0C9-2A7AA7D467BD}" srcId="{68804D01-BE24-4786-8DA0-89B71E1386D8}" destId="{5E520B5C-147F-481B-AB78-45AF6497FD4B}" srcOrd="1" destOrd="0" parTransId="{EC5CCC6A-3B57-4EA0-B28C-EE29D77FAF88}" sibTransId="{E997AF6A-32C7-4243-AC24-084EE126448E}"/>
    <dgm:cxn modelId="{B78372E0-A291-4608-B2FB-DAE6D1A04803}" type="presOf" srcId="{5223D8EF-60E8-4A12-A67E-09775AB01E40}" destId="{99C8C6F7-1AC0-4453-A355-A65B53B4B0AF}" srcOrd="0" destOrd="0" presId="urn:microsoft.com/office/officeart/2005/8/layout/radial4"/>
    <dgm:cxn modelId="{F398AA97-BD82-417A-9C9A-456CABA90D8B}" type="presOf" srcId="{21FF0096-6FBB-4DEB-926B-56C8B07CF113}" destId="{DCFFFB19-F049-4A00-986A-09B24B0CAAE7}" srcOrd="0" destOrd="0" presId="urn:microsoft.com/office/officeart/2005/8/layout/radial4"/>
    <dgm:cxn modelId="{BA63A2E4-85E9-43C4-AAEC-32ECE8670959}" srcId="{5EB106DF-4940-472F-9F54-90FDF4C1C472}" destId="{49EE247D-9352-4983-B730-B203F4C1AA70}" srcOrd="2" destOrd="0" parTransId="{5223D8EF-60E8-4A12-A67E-09775AB01E40}" sibTransId="{DEFA7E2E-B0B2-4E7C-B9BB-13CD3C1A68BF}"/>
    <dgm:cxn modelId="{86FB34FD-DCF5-4988-B304-475D7CBC2B4B}" srcId="{5EB106DF-4940-472F-9F54-90FDF4C1C472}" destId="{21FF0096-6FBB-4DEB-926B-56C8B07CF113}" srcOrd="0" destOrd="0" parTransId="{C678F3FD-FD78-49D5-8F66-64360A132C57}" sibTransId="{8848D24A-8C92-4ED8-BC0F-7B2241EDFBB1}"/>
    <dgm:cxn modelId="{A6FC4F0D-65F8-4B65-8357-2AE5B5729CBC}" srcId="{68804D01-BE24-4786-8DA0-89B71E1386D8}" destId="{39D6C8A2-35DA-4E8E-979F-D69C6FA4F3B1}" srcOrd="3" destOrd="0" parTransId="{33F298F5-5BF6-4F1B-A90A-297754E1E601}" sibTransId="{349B75F2-BF59-4FC4-B47D-0CCEEBC82EED}"/>
    <dgm:cxn modelId="{40BB6AA1-9D25-4280-94C4-1C419F8FD09B}" srcId="{5EB106DF-4940-472F-9F54-90FDF4C1C472}" destId="{CC5CA6DC-BA71-473D-B26B-DCD550A3B322}" srcOrd="1" destOrd="0" parTransId="{0AFC6A9F-8B7F-446E-AF8A-5A241331CF62}" sibTransId="{86CE67EE-E825-4DEE-BF7C-39EEDE5BEDFD}"/>
    <dgm:cxn modelId="{BF3E59FF-7CF4-460E-B4ED-D84E8BDD36A9}" type="presOf" srcId="{5EB106DF-4940-472F-9F54-90FDF4C1C472}" destId="{B77E58F7-31EA-46A0-9CD1-81736246CE4C}" srcOrd="0" destOrd="0" presId="urn:microsoft.com/office/officeart/2005/8/layout/radial4"/>
    <dgm:cxn modelId="{7AD9E2BA-10D5-4CBC-A17C-3C919B001AA1}" type="presOf" srcId="{CC5CA6DC-BA71-473D-B26B-DCD550A3B322}" destId="{054B61A4-685C-4084-81DB-C596D3F5878F}" srcOrd="0" destOrd="0" presId="urn:microsoft.com/office/officeart/2005/8/layout/radial4"/>
    <dgm:cxn modelId="{2124BD0F-4346-4E75-955C-0412F5BA757D}" type="presOf" srcId="{C678F3FD-FD78-49D5-8F66-64360A132C57}" destId="{7FD5D0A1-EE97-4B13-A0B7-10643952C62A}" srcOrd="0" destOrd="0" presId="urn:microsoft.com/office/officeart/2005/8/layout/radial4"/>
    <dgm:cxn modelId="{7167DE61-C5D6-4D0F-8921-88C305EC948C}" srcId="{68804D01-BE24-4786-8DA0-89B71E1386D8}" destId="{5EB106DF-4940-472F-9F54-90FDF4C1C472}" srcOrd="0" destOrd="0" parTransId="{7A83474D-8D0B-4AC6-91B8-CFAB95318872}" sibTransId="{391CA52F-9DFD-4ADF-AE4A-BBF5A0B8CBEC}"/>
    <dgm:cxn modelId="{E8427471-2493-4E77-BAE2-75FFCF174699}" type="presOf" srcId="{49EE247D-9352-4983-B730-B203F4C1AA70}" destId="{E3EB76DE-670E-4198-B2F4-1382D3A412F0}" srcOrd="0" destOrd="0" presId="urn:microsoft.com/office/officeart/2005/8/layout/radial4"/>
    <dgm:cxn modelId="{1F39F3B5-2EAF-41C5-8145-1C9DCFC7C0DB}" type="presOf" srcId="{0AFC6A9F-8B7F-446E-AF8A-5A241331CF62}" destId="{CB15DC64-CCCB-40AF-8FA9-F158376E23EC}" srcOrd="0" destOrd="0" presId="urn:microsoft.com/office/officeart/2005/8/layout/radial4"/>
    <dgm:cxn modelId="{FD5530D8-69DD-4624-B45F-C02C05697097}" srcId="{68804D01-BE24-4786-8DA0-89B71E1386D8}" destId="{7B2CD341-E2CC-465F-B340-2ACCE8EF24C2}" srcOrd="2" destOrd="0" parTransId="{8F614567-B975-43DD-A878-B189E513306A}" sibTransId="{B4450CFD-FFAC-4E04-BDFD-86CC10893E32}"/>
    <dgm:cxn modelId="{A863B366-3DF9-4ECA-8A0E-EA82E3775BAC}" type="presParOf" srcId="{A9E2CA7A-12F0-4EAF-956E-48BC2AA824C3}" destId="{B77E58F7-31EA-46A0-9CD1-81736246CE4C}" srcOrd="0" destOrd="0" presId="urn:microsoft.com/office/officeart/2005/8/layout/radial4"/>
    <dgm:cxn modelId="{73D04558-875A-4FAE-B2E3-7C7EF40AA195}" type="presParOf" srcId="{A9E2CA7A-12F0-4EAF-956E-48BC2AA824C3}" destId="{7FD5D0A1-EE97-4B13-A0B7-10643952C62A}" srcOrd="1" destOrd="0" presId="urn:microsoft.com/office/officeart/2005/8/layout/radial4"/>
    <dgm:cxn modelId="{894B3B30-25E0-4A60-8B00-31351A1A58C5}" type="presParOf" srcId="{A9E2CA7A-12F0-4EAF-956E-48BC2AA824C3}" destId="{DCFFFB19-F049-4A00-986A-09B24B0CAAE7}" srcOrd="2" destOrd="0" presId="urn:microsoft.com/office/officeart/2005/8/layout/radial4"/>
    <dgm:cxn modelId="{2C902C5F-6529-4CF5-A59A-86B6167A4507}" type="presParOf" srcId="{A9E2CA7A-12F0-4EAF-956E-48BC2AA824C3}" destId="{CB15DC64-CCCB-40AF-8FA9-F158376E23EC}" srcOrd="3" destOrd="0" presId="urn:microsoft.com/office/officeart/2005/8/layout/radial4"/>
    <dgm:cxn modelId="{D1971B5E-45E9-4EF5-9D05-478AF0DB8AA9}" type="presParOf" srcId="{A9E2CA7A-12F0-4EAF-956E-48BC2AA824C3}" destId="{054B61A4-685C-4084-81DB-C596D3F5878F}" srcOrd="4" destOrd="0" presId="urn:microsoft.com/office/officeart/2005/8/layout/radial4"/>
    <dgm:cxn modelId="{BD277BFC-D710-472A-820C-10D9B82F653F}" type="presParOf" srcId="{A9E2CA7A-12F0-4EAF-956E-48BC2AA824C3}" destId="{99C8C6F7-1AC0-4453-A355-A65B53B4B0AF}" srcOrd="5" destOrd="0" presId="urn:microsoft.com/office/officeart/2005/8/layout/radial4"/>
    <dgm:cxn modelId="{CAF85768-AFE9-4443-BC2E-F572A49E74B4}" type="presParOf" srcId="{A9E2CA7A-12F0-4EAF-956E-48BC2AA824C3}" destId="{E3EB76DE-670E-4198-B2F4-1382D3A412F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58F7-31EA-46A0-9CD1-81736246CE4C}">
      <dsp:nvSpPr>
        <dsp:cNvPr id="0" name=""/>
        <dsp:cNvSpPr/>
      </dsp:nvSpPr>
      <dsp:spPr>
        <a:xfrm>
          <a:off x="2779082" y="1947266"/>
          <a:ext cx="1633664" cy="16336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Improved production </a:t>
          </a:r>
          <a:r>
            <a:rPr lang="en-US" sz="1600" kern="1200" dirty="0" smtClean="0"/>
            <a:t>planning and scheduling</a:t>
          </a:r>
          <a:endParaRPr lang="en-US" sz="1600" kern="1200" dirty="0"/>
        </a:p>
      </dsp:txBody>
      <dsp:txXfrm>
        <a:off x="3018327" y="2186511"/>
        <a:ext cx="1155174" cy="1155174"/>
      </dsp:txXfrm>
    </dsp:sp>
    <dsp:sp modelId="{7FD5D0A1-EE97-4B13-A0B7-10643952C62A}">
      <dsp:nvSpPr>
        <dsp:cNvPr id="0" name=""/>
        <dsp:cNvSpPr/>
      </dsp:nvSpPr>
      <dsp:spPr>
        <a:xfrm rot="12900000">
          <a:off x="1727297" y="1661587"/>
          <a:ext cx="1253075" cy="46559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FFB19-F049-4A00-986A-09B24B0CAAE7}">
      <dsp:nvSpPr>
        <dsp:cNvPr id="0" name=""/>
        <dsp:cNvSpPr/>
      </dsp:nvSpPr>
      <dsp:spPr>
        <a:xfrm>
          <a:off x="1064614" y="914225"/>
          <a:ext cx="1551980" cy="12415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Focus on </a:t>
          </a:r>
          <a:r>
            <a:rPr lang="en-US" sz="1600" b="1" u="none" kern="1200" dirty="0" smtClean="0"/>
            <a:t>Time assessment and management</a:t>
          </a:r>
          <a:endParaRPr lang="en-US" sz="1600" u="none" kern="1200" dirty="0"/>
        </a:p>
      </dsp:txBody>
      <dsp:txXfrm>
        <a:off x="1100979" y="950590"/>
        <a:ext cx="1479250" cy="1168854"/>
      </dsp:txXfrm>
    </dsp:sp>
    <dsp:sp modelId="{CB15DC64-CCCB-40AF-8FA9-F158376E23EC}">
      <dsp:nvSpPr>
        <dsp:cNvPr id="0" name=""/>
        <dsp:cNvSpPr/>
      </dsp:nvSpPr>
      <dsp:spPr>
        <a:xfrm rot="16200000">
          <a:off x="2969377" y="1015001"/>
          <a:ext cx="1253075" cy="46559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61A4-685C-4084-81DB-C596D3F5878F}">
      <dsp:nvSpPr>
        <dsp:cNvPr id="0" name=""/>
        <dsp:cNvSpPr/>
      </dsp:nvSpPr>
      <dsp:spPr>
        <a:xfrm>
          <a:off x="2819924" y="469"/>
          <a:ext cx="1551980" cy="12415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Lean Six Sigma application   </a:t>
          </a:r>
          <a:endParaRPr lang="en-US" sz="1600" kern="1200" dirty="0">
            <a:latin typeface="+mn-lt"/>
          </a:endParaRPr>
        </a:p>
      </dsp:txBody>
      <dsp:txXfrm>
        <a:off x="2856289" y="36834"/>
        <a:ext cx="1479250" cy="1168854"/>
      </dsp:txXfrm>
    </dsp:sp>
    <dsp:sp modelId="{99C8C6F7-1AC0-4453-A355-A65B53B4B0AF}">
      <dsp:nvSpPr>
        <dsp:cNvPr id="0" name=""/>
        <dsp:cNvSpPr/>
      </dsp:nvSpPr>
      <dsp:spPr>
        <a:xfrm rot="19527828">
          <a:off x="4241271" y="1792511"/>
          <a:ext cx="1091989" cy="46559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B76DE-670E-4198-B2F4-1382D3A412F0}">
      <dsp:nvSpPr>
        <dsp:cNvPr id="0" name=""/>
        <dsp:cNvSpPr/>
      </dsp:nvSpPr>
      <dsp:spPr>
        <a:xfrm>
          <a:off x="4634596" y="914406"/>
          <a:ext cx="1493921" cy="12415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Work Measurement 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670961" y="950771"/>
        <a:ext cx="1421191" cy="116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-2_Title &amp; Content">
  <p:cSld name="NEW-2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3405252"/>
            <a:ext cx="8229600" cy="60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4167001"/>
            <a:ext cx="8229600" cy="21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CC0001"/>
              </a:buClr>
              <a:buSzPts val="2000"/>
              <a:buFont typeface="Calibri"/>
              <a:buChar char="›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0040" algn="l" rtl="0">
              <a:lnSpc>
                <a:spcPct val="127777"/>
              </a:lnSpc>
              <a:spcBef>
                <a:spcPts val="1000"/>
              </a:spcBef>
              <a:spcAft>
                <a:spcPts val="0"/>
              </a:spcAft>
              <a:buClr>
                <a:srgbClr val="CC0001"/>
              </a:buClr>
              <a:buSzPts val="1440"/>
              <a:buFont typeface="Calibri"/>
              <a:buChar char="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9719" algn="l" rtl="0">
              <a:lnSpc>
                <a:spcPct val="142857"/>
              </a:lnSpc>
              <a:spcBef>
                <a:spcPts val="600"/>
              </a:spcBef>
              <a:spcAft>
                <a:spcPts val="0"/>
              </a:spcAft>
              <a:buClr>
                <a:srgbClr val="CC0001"/>
              </a:buClr>
              <a:buSzPts val="1120"/>
              <a:buFont typeface="Calibri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9719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alibri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57200" y="695920"/>
            <a:ext cx="8229600" cy="60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2260600" y="-84667"/>
            <a:ext cx="4622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20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8610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-1_Cover">
  <p:cSld name="NEW-1_Cov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3962707"/>
            <a:ext cx="9144000" cy="973624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589239" y="5530841"/>
            <a:ext cx="8033240" cy="39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89239" y="5935950"/>
            <a:ext cx="8033240" cy="40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5625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374" y="6501095"/>
            <a:ext cx="1726693" cy="17403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/>
        </p:nvSpPr>
        <p:spPr>
          <a:xfrm>
            <a:off x="495393" y="4162324"/>
            <a:ext cx="58284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 Measurement Methods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72"/>
            <a:ext cx="9144000" cy="3550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ld_Title &amp; Content">
  <p:cSld name="Old_Title &amp;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695918"/>
            <a:ext cx="8229600" cy="60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00002"/>
            <a:ext cx="8229600" cy="428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20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8610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-1_Title &amp; Content">
  <p:cSld name="NEW-1_Title &amp;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695918"/>
            <a:ext cx="8229600" cy="60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57200" y="1500002"/>
            <a:ext cx="8229600" cy="428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20833"/>
              </a:lnSpc>
              <a:spcBef>
                <a:spcPts val="800"/>
              </a:spcBef>
              <a:spcAft>
                <a:spcPts val="0"/>
              </a:spcAft>
              <a:buClr>
                <a:srgbClr val="CC0001"/>
              </a:buClr>
              <a:buSzPts val="2400"/>
              <a:buFont typeface="Calibri"/>
              <a:buChar char="›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CC0001"/>
              </a:buClr>
              <a:buSzPts val="1680"/>
              <a:buFont typeface="Calibri"/>
              <a:buChar char="›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rgbClr val="CC0001"/>
              </a:buClr>
              <a:buSzPts val="1440"/>
              <a:buFont typeface="Calibri"/>
              <a:buChar char="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9719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alibri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461473" y="2130425"/>
            <a:ext cx="8225327" cy="131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24800" y="3585483"/>
            <a:ext cx="3762000" cy="67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5625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80"/>
              <a:buFont typeface="Noto Sans Symbols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57200" y="695920"/>
            <a:ext cx="8229600" cy="65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57200" y="1530899"/>
            <a:ext cx="4038600" cy="4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20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8610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4648200" y="1540138"/>
            <a:ext cx="4038600" cy="4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20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8610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695926"/>
            <a:ext cx="8229600" cy="5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708055"/>
            <a:ext cx="3008313" cy="105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3575050" y="708055"/>
            <a:ext cx="5111750" cy="546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20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8610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2"/>
          </p:nvPr>
        </p:nvSpPr>
        <p:spPr>
          <a:xfrm>
            <a:off x="457200" y="1897166"/>
            <a:ext cx="3008313" cy="428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2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55555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792288" y="48893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792288" y="70155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62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41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792288" y="545611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2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55555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695919"/>
            <a:ext cx="8229600" cy="68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2928" y="1457920"/>
            <a:ext cx="8233872" cy="4272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20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3888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8610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486116" y="6426437"/>
            <a:ext cx="1200684" cy="2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53596" y="151861"/>
            <a:ext cx="1514415" cy="2050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alehb\Desktop\mass%20depop\pdsa.docx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7487" y="5076414"/>
            <a:ext cx="8033240" cy="4058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Haleh</a:t>
            </a:r>
            <a:r>
              <a:rPr lang="en-US" dirty="0" smtClean="0"/>
              <a:t> Byrne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—Product Lead for IES Industrial Engineering Solutions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haleh_byrne@ncsu.edu     www.ies.ncsu.edu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229" y="448056"/>
            <a:ext cx="9189721" cy="6409944"/>
            <a:chOff x="-28229" y="448056"/>
            <a:chExt cx="9189721" cy="6409944"/>
          </a:xfrm>
        </p:grpSpPr>
        <p:sp>
          <p:nvSpPr>
            <p:cNvPr id="6" name="Rectangle 5"/>
            <p:cNvSpPr/>
            <p:nvPr/>
          </p:nvSpPr>
          <p:spPr>
            <a:xfrm>
              <a:off x="-28229" y="448056"/>
              <a:ext cx="9172229" cy="3959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229" y="4407408"/>
              <a:ext cx="9189721" cy="245059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86384" y="1106424"/>
            <a:ext cx="6565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“If you’re not keeping score, you are just practicing.”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4872639"/>
            <a:ext cx="506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—Vince Lombardi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55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229" y="448056"/>
            <a:ext cx="9181373" cy="6409944"/>
            <a:chOff x="-28229" y="448056"/>
            <a:chExt cx="9181373" cy="6409944"/>
          </a:xfrm>
        </p:grpSpPr>
        <p:sp>
          <p:nvSpPr>
            <p:cNvPr id="6" name="Rectangle 5"/>
            <p:cNvSpPr/>
            <p:nvPr/>
          </p:nvSpPr>
          <p:spPr>
            <a:xfrm>
              <a:off x="-28229" y="448056"/>
              <a:ext cx="9172229" cy="6409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639312"/>
              <a:ext cx="3209544" cy="32095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Work Measurement?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072" y="1627632"/>
            <a:ext cx="6144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Work Measurement </a:t>
            </a:r>
            <a:r>
              <a:rPr lang="en-US" sz="4000" dirty="0" smtClean="0"/>
              <a:t>is the determination of the length of time it should take to complete a job.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4663440"/>
            <a:ext cx="5065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 determination of the amount of effective physical and mental work in terms of work units in a specified task.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93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Standards. When to Use?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costing</a:t>
            </a:r>
          </a:p>
          <a:p>
            <a:r>
              <a:rPr lang="en-US" dirty="0" smtClean="0"/>
              <a:t>Delivery</a:t>
            </a:r>
          </a:p>
          <a:p>
            <a:r>
              <a:rPr lang="en-US" dirty="0" smtClean="0"/>
              <a:t>Capacity analysis</a:t>
            </a:r>
          </a:p>
          <a:p>
            <a:r>
              <a:rPr lang="en-US" dirty="0" smtClean="0"/>
              <a:t>Equipment purchase justification</a:t>
            </a:r>
          </a:p>
          <a:p>
            <a:r>
              <a:rPr lang="en-US" dirty="0" smtClean="0"/>
              <a:t>Efficiency improvement: scope and requirement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System simulation</a:t>
            </a:r>
          </a:p>
          <a:p>
            <a:r>
              <a:rPr lang="en-US" dirty="0" smtClean="0"/>
              <a:t>Labor requirements</a:t>
            </a:r>
          </a:p>
          <a:p>
            <a:r>
              <a:rPr lang="en-US" dirty="0" smtClean="0"/>
              <a:t>Determination of wage payment plans</a:t>
            </a:r>
          </a:p>
          <a:p>
            <a:r>
              <a:rPr lang="en-US" dirty="0" smtClean="0"/>
              <a:t>Labor law compliance</a:t>
            </a:r>
          </a:p>
          <a:p>
            <a:r>
              <a:rPr lang="en-US" dirty="0" smtClean="0"/>
              <a:t>System simulation</a:t>
            </a:r>
          </a:p>
          <a:p>
            <a:r>
              <a:rPr lang="en-US" dirty="0" smtClean="0"/>
              <a:t>Lean Six Sigma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Correct Standard Times? Implications?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99"/>
            <a:ext cx="5148072" cy="4260476"/>
          </a:xfrm>
        </p:spPr>
        <p:txBody>
          <a:bodyPr/>
          <a:lstStyle/>
          <a:p>
            <a:r>
              <a:rPr lang="en-US" dirty="0" smtClean="0"/>
              <a:t>Unpredictable time</a:t>
            </a:r>
          </a:p>
          <a:p>
            <a:r>
              <a:rPr lang="en-US" dirty="0" smtClean="0"/>
              <a:t>Unpredictable results</a:t>
            </a:r>
          </a:p>
          <a:p>
            <a:r>
              <a:rPr lang="en-US" dirty="0" smtClean="0"/>
              <a:t>Inefficient allocation of resources</a:t>
            </a:r>
          </a:p>
          <a:p>
            <a:r>
              <a:rPr lang="en-US" dirty="0" smtClean="0"/>
              <a:t>Inaccurate operation cost estimates</a:t>
            </a:r>
          </a:p>
        </p:txBody>
      </p:sp>
    </p:spTree>
    <p:extLst>
      <p:ext uri="{BB962C8B-B14F-4D97-AF65-F5344CB8AC3E}">
        <p14:creationId xmlns:p14="http://schemas.microsoft.com/office/powerpoint/2010/main" val="37314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6-Point Star 19"/>
          <p:cNvSpPr/>
          <p:nvPr/>
        </p:nvSpPr>
        <p:spPr>
          <a:xfrm>
            <a:off x="5972269" y="4508707"/>
            <a:ext cx="1647100" cy="1604727"/>
          </a:xfrm>
          <a:prstGeom prst="star6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6-Point Star 18"/>
          <p:cNvSpPr/>
          <p:nvPr/>
        </p:nvSpPr>
        <p:spPr>
          <a:xfrm>
            <a:off x="2048256" y="4585745"/>
            <a:ext cx="1647100" cy="1604727"/>
          </a:xfrm>
          <a:prstGeom prst="star6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6-Point Star 17"/>
          <p:cNvSpPr/>
          <p:nvPr/>
        </p:nvSpPr>
        <p:spPr>
          <a:xfrm>
            <a:off x="4134098" y="5360692"/>
            <a:ext cx="1474582" cy="1436647"/>
          </a:xfrm>
          <a:prstGeom prst="star6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Picture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016523"/>
              </p:ext>
            </p:extLst>
          </p:nvPr>
        </p:nvGraphicFramePr>
        <p:xfrm>
          <a:off x="1219200" y="1252728"/>
          <a:ext cx="7162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Arrow 6"/>
          <p:cNvSpPr/>
          <p:nvPr/>
        </p:nvSpPr>
        <p:spPr>
          <a:xfrm rot="19240211">
            <a:off x="3752079" y="4583560"/>
            <a:ext cx="468579" cy="46559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Left Arrow 7"/>
          <p:cNvSpPr/>
          <p:nvPr/>
        </p:nvSpPr>
        <p:spPr>
          <a:xfrm rot="16200000">
            <a:off x="4688821" y="4906860"/>
            <a:ext cx="342827" cy="46559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12980167">
            <a:off x="5471184" y="4481069"/>
            <a:ext cx="468579" cy="46559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6286343" y="4918983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Excess inventory reduction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4653" y="5714692"/>
            <a:ext cx="142623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Manufacturing costs </a:t>
            </a:r>
          </a:p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reduction</a:t>
            </a:r>
            <a:endParaRPr lang="en-US" sz="1300" dirty="0">
              <a:solidFill>
                <a:schemeClr val="bg1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61255" y="4955223"/>
            <a:ext cx="1423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>
                <a:solidFill>
                  <a:schemeClr val="bg1"/>
                </a:solidFill>
              </a:rPr>
              <a:t>Increased capability to adapt </a:t>
            </a:r>
            <a:r>
              <a:rPr lang="en-US" sz="1300" dirty="0" smtClean="0">
                <a:solidFill>
                  <a:schemeClr val="bg1"/>
                </a:solidFill>
              </a:rPr>
              <a:t>customer </a:t>
            </a:r>
            <a:r>
              <a:rPr lang="en-US" sz="1300" dirty="0">
                <a:solidFill>
                  <a:schemeClr val="bg1"/>
                </a:solidFill>
              </a:rPr>
              <a:t>d</a:t>
            </a:r>
            <a:r>
              <a:rPr lang="en-US" sz="1300" dirty="0" smtClean="0">
                <a:solidFill>
                  <a:schemeClr val="bg1"/>
                </a:solidFill>
              </a:rPr>
              <a:t>emand </a:t>
            </a:r>
            <a:endParaRPr lang="en-US" sz="13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76577" y="1600200"/>
            <a:ext cx="914400" cy="457200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6112" y="1645920"/>
            <a:ext cx="938368" cy="457200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1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Graphic spid="5" grpId="0">
        <p:bldAsOne/>
      </p:bldGraphic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PDSA Approach to Work Measurement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75071"/>
              </p:ext>
            </p:extLst>
          </p:nvPr>
        </p:nvGraphicFramePr>
        <p:xfrm>
          <a:off x="1180306" y="1348510"/>
          <a:ext cx="6783387" cy="559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947023" imgH="4901994" progId="Word.Document.12">
                  <p:link updateAutomatic="1"/>
                </p:oleObj>
              </mc:Choice>
              <mc:Fallback>
                <p:oleObj name="Document" r:id="rId3" imgW="5947023" imgH="4901994" progId="Word.Document.12">
                  <p:link updateAutomatic="1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306" y="1348510"/>
                        <a:ext cx="6783387" cy="5591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1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593591" y="3799629"/>
            <a:ext cx="2633467" cy="2402906"/>
          </a:xfrm>
          <a:custGeom>
            <a:avLst/>
            <a:gdLst>
              <a:gd name="connsiteX0" fmla="*/ 0 w 2700520"/>
              <a:gd name="connsiteY0" fmla="*/ 1201453 h 2402906"/>
              <a:gd name="connsiteX1" fmla="*/ 1350260 w 2700520"/>
              <a:gd name="connsiteY1" fmla="*/ 0 h 2402906"/>
              <a:gd name="connsiteX2" fmla="*/ 2700520 w 2700520"/>
              <a:gd name="connsiteY2" fmla="*/ 1201453 h 2402906"/>
              <a:gd name="connsiteX3" fmla="*/ 1350260 w 2700520"/>
              <a:gd name="connsiteY3" fmla="*/ 2402906 h 2402906"/>
              <a:gd name="connsiteX4" fmla="*/ 0 w 2700520"/>
              <a:gd name="connsiteY4" fmla="*/ 1201453 h 240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520" h="2402906">
                <a:moveTo>
                  <a:pt x="0" y="1201453"/>
                </a:moveTo>
                <a:cubicBezTo>
                  <a:pt x="0" y="537909"/>
                  <a:pt x="604532" y="0"/>
                  <a:pt x="1350260" y="0"/>
                </a:cubicBezTo>
                <a:cubicBezTo>
                  <a:pt x="2095988" y="0"/>
                  <a:pt x="2700520" y="537909"/>
                  <a:pt x="2700520" y="1201453"/>
                </a:cubicBezTo>
                <a:cubicBezTo>
                  <a:pt x="2700520" y="1864997"/>
                  <a:pt x="2095988" y="2402906"/>
                  <a:pt x="1350260" y="2402906"/>
                </a:cubicBezTo>
                <a:cubicBezTo>
                  <a:pt x="604532" y="2402906"/>
                  <a:pt x="0" y="1864997"/>
                  <a:pt x="0" y="1201453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722" tIns="367137" rIns="410722" bIns="36713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Work Measurement program success</a:t>
            </a:r>
            <a:endParaRPr lang="en-US" sz="2300" kern="1200" dirty="0"/>
          </a:p>
        </p:txBody>
      </p:sp>
      <p:sp>
        <p:nvSpPr>
          <p:cNvPr id="6" name="Left Arrow 5"/>
          <p:cNvSpPr/>
          <p:nvPr/>
        </p:nvSpPr>
        <p:spPr>
          <a:xfrm rot="12748026">
            <a:off x="2171269" y="3489611"/>
            <a:ext cx="1655263" cy="63326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245182" y="2517602"/>
            <a:ext cx="2110892" cy="1688713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91" tIns="98991" rIns="98991" bIns="9899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Prepare and motivate people </a:t>
            </a:r>
            <a:endParaRPr lang="en-US" sz="2600" kern="1200" dirty="0"/>
          </a:p>
        </p:txBody>
      </p:sp>
      <p:sp>
        <p:nvSpPr>
          <p:cNvPr id="11" name="Left Arrow 10"/>
          <p:cNvSpPr/>
          <p:nvPr/>
        </p:nvSpPr>
        <p:spPr>
          <a:xfrm rot="16200000">
            <a:off x="4046699" y="2535990"/>
            <a:ext cx="1680909" cy="63326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3821353" y="1176533"/>
            <a:ext cx="2110892" cy="1688713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91" tIns="98991" rIns="98991" bIns="9899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Involve employees  </a:t>
            </a:r>
          </a:p>
        </p:txBody>
      </p:sp>
      <p:sp>
        <p:nvSpPr>
          <p:cNvPr id="22" name="Left Arrow 21"/>
          <p:cNvSpPr/>
          <p:nvPr/>
        </p:nvSpPr>
        <p:spPr>
          <a:xfrm rot="19651974">
            <a:off x="5927066" y="3489611"/>
            <a:ext cx="1655263" cy="63326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397524" y="2517602"/>
            <a:ext cx="2110892" cy="1688713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91" tIns="98991" rIns="98991" bIns="9899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Have information and manage expectations</a:t>
            </a:r>
          </a:p>
        </p:txBody>
      </p:sp>
    </p:spTree>
    <p:extLst>
      <p:ext uri="{BB962C8B-B14F-4D97-AF65-F5344CB8AC3E}">
        <p14:creationId xmlns:p14="http://schemas.microsoft.com/office/powerpoint/2010/main" val="26267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Measurement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99"/>
            <a:ext cx="8229600" cy="4260476"/>
          </a:xfrm>
        </p:spPr>
        <p:txBody>
          <a:bodyPr/>
          <a:lstStyle/>
          <a:p>
            <a:r>
              <a:rPr lang="en-US" dirty="0" smtClean="0"/>
              <a:t>Common currency for the evaluation and comparison of all types of work</a:t>
            </a:r>
          </a:p>
          <a:p>
            <a:r>
              <a:rPr lang="en-US" dirty="0" smtClean="0"/>
              <a:t>Methods improvement</a:t>
            </a:r>
          </a:p>
          <a:p>
            <a:r>
              <a:rPr lang="en-US" dirty="0" smtClean="0"/>
              <a:t>Performance standard provision</a:t>
            </a:r>
          </a:p>
          <a:p>
            <a:r>
              <a:rPr lang="en-US" dirty="0" smtClean="0"/>
              <a:t>Allows for additional compensation for better performance</a:t>
            </a:r>
          </a:p>
          <a:p>
            <a:r>
              <a:rPr lang="en-US" dirty="0" smtClean="0"/>
              <a:t>Cost reduction by focusing on productivity improvement and elimination of waste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26288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225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NCStateU-horizontal-left-logo</vt:lpstr>
      <vt:lpstr>file:///C:\Documents%20and%20Settings\halehb\Desktop\mass%20depop\pdsa.docx</vt:lpstr>
      <vt:lpstr>PowerPoint Presentation</vt:lpstr>
      <vt:lpstr>PowerPoint Presentation</vt:lpstr>
      <vt:lpstr>What is Work Measurement?</vt:lpstr>
      <vt:lpstr>Time Standards. When to Use?</vt:lpstr>
      <vt:lpstr>Lack of Correct Standard Times? Implications?</vt:lpstr>
      <vt:lpstr>The Whole Picture</vt:lpstr>
      <vt:lpstr>PDSA Approach to Work Measurement</vt:lpstr>
      <vt:lpstr>Keys to Success</vt:lpstr>
      <vt:lpstr>Work Measurement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STATE INDUSTRY EXPANSION SOLUTIONS</dc:title>
  <dc:creator>Teresa Ann Bradford</dc:creator>
  <cp:lastModifiedBy>Teresa Ann Bradford</cp:lastModifiedBy>
  <cp:revision>21</cp:revision>
  <dcterms:modified xsi:type="dcterms:W3CDTF">2019-05-13T15:37:10Z</dcterms:modified>
</cp:coreProperties>
</file>